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  <p:embeddedFont>
      <p:font typeface="Montserrat Black"/>
      <p:bold r:id="rId53"/>
      <p:boldItalic r:id="rId54"/>
    </p:embeddedFont>
    <p:embeddedFont>
      <p:font typeface="Montserrat ExtraBold"/>
      <p:bold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MontserratBlack-bold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55" Type="http://schemas.openxmlformats.org/officeDocument/2006/relationships/font" Target="fonts/MontserratExtraBold-bold.fntdata"/><Relationship Id="rId10" Type="http://schemas.openxmlformats.org/officeDocument/2006/relationships/slide" Target="slides/slide5.xml"/><Relationship Id="rId54" Type="http://schemas.openxmlformats.org/officeDocument/2006/relationships/font" Target="fonts/MontserratBlack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MontserratExtraBold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a4b07d1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a4b07d1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f4dadfbe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ff4dadfbe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f4dadfbe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f4dadfbe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f4dadfbe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f4dadfbe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f4dadfbe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f4dadfbe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0aeea1a29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0aeea1a29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f4dadfbe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f4dadfbe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f4dadfbe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f4dadfbe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f4dadfbe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f4dadfbe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f4dadfbe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f4dadfbe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06743487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06743487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06743487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06743487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d23581ec7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d23581ec7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d23581ec7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d23581ec7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1d6ef085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1d6ef085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1d6ef085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d1d6ef085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1d6ef085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d1d6ef085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1d6ef085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d1d6ef085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0aeea1a2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0aeea1a2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06743487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06743487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f4695a46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ff4695a46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ff4695a46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ff4695a46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4dadfbe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4dadfbe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ff4695a46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ff4695a46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ff4695a46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ff4695a46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ff4695a46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ff4695a46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ff4695a46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ff4695a46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f4695a46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f4695a46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ff4695a46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ff4695a46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ff4695a46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ff4695a46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ff4695a46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ff4695a46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ff4695a466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ff4695a46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0aeea1a29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0aeea1a2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ff4dadfbe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ff4dadfbe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f4dadfbe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ff4dadfbe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f4dadfbe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f4dadfbe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f4dadfbe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ff4dadfbe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ff4dadfbe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ff4dadfbe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f4dadfbe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f4dadfbe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 type="title">
  <p:cSld name="TITLE">
    <p:bg>
      <p:bgPr>
        <a:solidFill>
          <a:srgbClr val="57068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65" name="Google Shape;6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68" name="Google Shape;68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page image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8" name="Google Shape;78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5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" name="Google Shape;95;p16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1">
  <p:cSld name="CUSTOM_1_1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17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hasCustomPrompt="1"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08" name="Google Shape;1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3" name="Google Shape;11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_1">
    <p:bg>
      <p:bgPr>
        <a:solidFill>
          <a:srgbClr val="57068C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4">
  <p:cSld name="TITLE_1_1_1">
    <p:bg>
      <p:bgPr>
        <a:solidFill>
          <a:srgbClr val="57068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3" name="Google Shape;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5">
  <p:cSld name="TITLE_1_1_1_1">
    <p:bg>
      <p:bgPr>
        <a:solidFill>
          <a:srgbClr val="57068C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7068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 " id="34" name="Google Shape;34;p6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 " id="35" name="Google Shape;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Relationship Id="rId4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Relationship Id="rId4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Relationship Id="rId4" Type="http://schemas.openxmlformats.org/officeDocument/2006/relationships/image" Target="../media/image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png"/><Relationship Id="rId4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2.png"/><Relationship Id="rId4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07599" y="9640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Sports Popularity Time Series Analysis</a:t>
            </a:r>
            <a:endParaRPr sz="4800"/>
          </a:p>
        </p:txBody>
      </p:sp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307600" y="3119750"/>
            <a:ext cx="78597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FRE 6351 Econometrics and Time Series Analysis</a:t>
            </a:r>
            <a:endParaRPr/>
          </a:p>
        </p:txBody>
      </p:sp>
      <p:sp>
        <p:nvSpPr>
          <p:cNvPr id="122" name="Google Shape;122;p21"/>
          <p:cNvSpPr txBox="1"/>
          <p:nvPr>
            <p:ph idx="2" type="body"/>
          </p:nvPr>
        </p:nvSpPr>
        <p:spPr>
          <a:xfrm>
            <a:off x="307600" y="4145050"/>
            <a:ext cx="64194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Qiwei Mo, Zebei Wang, Yixin Xu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05/9/2024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26400"/>
            <a:ext cx="80880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NBA Decomposition</a:t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713" y="1152648"/>
            <a:ext cx="5282576" cy="35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426400"/>
            <a:ext cx="80880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MLB</a:t>
            </a:r>
            <a:r>
              <a:rPr lang="en"/>
              <a:t> Decomposition</a:t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351" y="1114075"/>
            <a:ext cx="5546701" cy="368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426400"/>
            <a:ext cx="80880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NFL</a:t>
            </a:r>
            <a:r>
              <a:rPr lang="en"/>
              <a:t> Decomposition</a:t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600" y="1231675"/>
            <a:ext cx="5424075" cy="357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Exponential Smoothing</a:t>
            </a:r>
            <a:endParaRPr/>
          </a:p>
        </p:txBody>
      </p:sp>
      <p:sp>
        <p:nvSpPr>
          <p:cNvPr id="203" name="Google Shape;203;p33"/>
          <p:cNvSpPr txBox="1"/>
          <p:nvPr>
            <p:ph idx="4294967295" type="body"/>
          </p:nvPr>
        </p:nvSpPr>
        <p:spPr>
          <a:xfrm>
            <a:off x="968050" y="1454600"/>
            <a:ext cx="7360200" cy="25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Exponential Smoothing Overview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A time series forecasting method that applies exponentially decreasing weights to past observations, prioritizing recent data for more responsive forecasting.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Types of Exponential Smoothing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Includes simple smoothing for stable data, Holt’s method for trends, and Holt-Winters for handling both trends and seasonal variations.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Application and Flexibility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Widely used in fields like finance, economics, and supply chain management due to its simplicity, efficiency, and adaptability to different data patterns.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74" y="3650125"/>
            <a:ext cx="7997977" cy="7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Exponential Smoothing</a:t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25" y="1213600"/>
            <a:ext cx="7905126" cy="32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Differencing</a:t>
            </a:r>
            <a:endParaRPr/>
          </a:p>
        </p:txBody>
      </p:sp>
      <p:sp>
        <p:nvSpPr>
          <p:cNvPr id="216" name="Google Shape;216;p35"/>
          <p:cNvSpPr txBox="1"/>
          <p:nvPr>
            <p:ph idx="4294967295" type="body"/>
          </p:nvPr>
        </p:nvSpPr>
        <p:spPr>
          <a:xfrm>
            <a:off x="968050" y="1454600"/>
            <a:ext cx="7360200" cy="25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Eliminates Trends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Differencing removes trends and seasonality, making the data stationary.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Improves Model Fit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It stabilizes variance, enhancing the accuracy of forecasting models.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Enables Testing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Facilitates stationarity testing, ADF, essential for reliable time series analysis.</a:t>
            </a:r>
            <a:endParaRPr b="1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75" y="3733175"/>
            <a:ext cx="6697426" cy="7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Differencing for NBA</a:t>
            </a:r>
            <a:endParaRPr/>
          </a:p>
        </p:txBody>
      </p:sp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400" y="3308400"/>
            <a:ext cx="7199601" cy="10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9912" y="1217550"/>
            <a:ext cx="4444169" cy="20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Differencing for </a:t>
            </a:r>
            <a:r>
              <a:rPr lang="en"/>
              <a:t>MLB</a:t>
            </a:r>
            <a:endParaRPr/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438" y="1178625"/>
            <a:ext cx="4275968" cy="19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763" y="3238924"/>
            <a:ext cx="7212473" cy="10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Differencing for NFL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163" y="1111725"/>
            <a:ext cx="5111875" cy="23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686" y="3485825"/>
            <a:ext cx="6446926" cy="10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231025" y="647300"/>
            <a:ext cx="3367200" cy="3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 Forecast Model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657600" y="1281575"/>
            <a:ext cx="4650000" cy="12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Trend</a:t>
            </a:r>
            <a:r>
              <a:rPr lang="en"/>
              <a:t>: 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Experimented with simple Linear Regression, Polynomial Regression, </a:t>
            </a:r>
            <a:r>
              <a:rPr b="1" lang="en"/>
              <a:t>Moving Average</a:t>
            </a:r>
            <a:r>
              <a:rPr lang="en"/>
              <a:t>, Exponential Smoothing. </a:t>
            </a:r>
            <a:r>
              <a:rPr lang="en" sz="1100"/>
              <a:t>E.g MLB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Seasonality: </a:t>
            </a:r>
            <a:endParaRPr/>
          </a:p>
        </p:txBody>
      </p:sp>
      <p:cxnSp>
        <p:nvCxnSpPr>
          <p:cNvPr id="245" name="Google Shape;245;p39"/>
          <p:cNvCxnSpPr/>
          <p:nvPr/>
        </p:nvCxnSpPr>
        <p:spPr>
          <a:xfrm>
            <a:off x="407182" y="3837511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675" y="2661150"/>
            <a:ext cx="6478599" cy="20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9"/>
          <p:cNvSpPr txBox="1"/>
          <p:nvPr/>
        </p:nvSpPr>
        <p:spPr>
          <a:xfrm>
            <a:off x="4152900" y="609400"/>
            <a:ext cx="3659400" cy="49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Model:    Y</a:t>
            </a:r>
            <a:r>
              <a:rPr b="1" lang="en"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= T</a:t>
            </a:r>
            <a:r>
              <a:rPr b="1" lang="en"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× S</a:t>
            </a:r>
            <a:r>
              <a:rPr b="1" lang="en"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× </a:t>
            </a:r>
            <a:r>
              <a:rPr b="1" lang="en" sz="2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ε</a:t>
            </a:r>
            <a:r>
              <a:rPr b="1" lang="en"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3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1376250" y="1828800"/>
            <a:ext cx="7360200" cy="25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Time Series Data Analysis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Data Stationary Check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Constructing forecasting models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Improvement made based on the forecasting results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22"/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231025" y="647300"/>
            <a:ext cx="3367200" cy="3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 Forecast Model</a:t>
            </a:r>
            <a:endParaRPr/>
          </a:p>
        </p:txBody>
      </p:sp>
      <p:cxnSp>
        <p:nvCxnSpPr>
          <p:cNvPr id="253" name="Google Shape;253;p40"/>
          <p:cNvCxnSpPr/>
          <p:nvPr/>
        </p:nvCxnSpPr>
        <p:spPr>
          <a:xfrm>
            <a:off x="407182" y="3837511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3657600" y="788950"/>
            <a:ext cx="4650000" cy="33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Seasonality:</a:t>
            </a:r>
            <a:r>
              <a:rPr b="1" lang="en" sz="1500"/>
              <a:t> </a:t>
            </a:r>
            <a:endParaRPr b="1" sz="15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</a:t>
            </a:r>
            <a:r>
              <a:rPr b="1" lang="en"/>
              <a:t>multiplicative</a:t>
            </a:r>
            <a:r>
              <a:rPr lang="en"/>
              <a:t> model since the seasonality effect changes.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Obtained seasonality using </a:t>
            </a:r>
            <a:r>
              <a:rPr b="1" lang="en"/>
              <a:t>statsmodels</a:t>
            </a:r>
            <a:r>
              <a:rPr lang="en"/>
              <a:t> model decompose method in python.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100" y="2641500"/>
            <a:ext cx="7561724" cy="11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title"/>
          </p:nvPr>
        </p:nvSpPr>
        <p:spPr>
          <a:xfrm>
            <a:off x="231025" y="647300"/>
            <a:ext cx="3367200" cy="3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 Forecast Model</a:t>
            </a:r>
            <a:endParaRPr/>
          </a:p>
        </p:txBody>
      </p:sp>
      <p:cxnSp>
        <p:nvCxnSpPr>
          <p:cNvPr id="261" name="Google Shape;261;p41"/>
          <p:cNvCxnSpPr/>
          <p:nvPr/>
        </p:nvCxnSpPr>
        <p:spPr>
          <a:xfrm>
            <a:off x="407182" y="3837511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41"/>
          <p:cNvSpPr txBox="1"/>
          <p:nvPr>
            <p:ph idx="1" type="body"/>
          </p:nvPr>
        </p:nvSpPr>
        <p:spPr>
          <a:xfrm>
            <a:off x="3657600" y="788950"/>
            <a:ext cx="4650000" cy="33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Residuals:  Actual - T - S (stationary)</a:t>
            </a:r>
            <a:endParaRPr b="1"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Model using </a:t>
            </a:r>
            <a:r>
              <a:rPr b="1" lang="en" sz="1400"/>
              <a:t>ARMA(p,q)</a:t>
            </a:r>
            <a:r>
              <a:rPr lang="en" sz="1400"/>
              <a:t> model.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Grid Search</a:t>
            </a:r>
            <a:r>
              <a:rPr lang="en" sz="1400"/>
              <a:t> to find the best parameters for p and q using </a:t>
            </a:r>
            <a:r>
              <a:rPr b="1" lang="en" sz="1400"/>
              <a:t>MSE</a:t>
            </a:r>
            <a:r>
              <a:rPr lang="en" sz="1400"/>
              <a:t> as evaluation metric. 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 rotWithShape="1">
          <a:blip r:embed="rId3">
            <a:alphaModFix/>
          </a:blip>
          <a:srcRect b="11284" l="0" r="0" t="0"/>
          <a:stretch/>
        </p:blipFill>
        <p:spPr>
          <a:xfrm>
            <a:off x="2684100" y="2177300"/>
            <a:ext cx="3049533" cy="296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0675" y="3142962"/>
            <a:ext cx="2745925" cy="5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2675" y="2324300"/>
            <a:ext cx="2745925" cy="49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0675" y="4010538"/>
            <a:ext cx="2745925" cy="53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 txBox="1"/>
          <p:nvPr/>
        </p:nvSpPr>
        <p:spPr>
          <a:xfrm>
            <a:off x="5926400" y="2063925"/>
            <a:ext cx="9372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NBA</a:t>
            </a:r>
            <a:endParaRPr b="1" sz="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41"/>
          <p:cNvSpPr txBox="1"/>
          <p:nvPr/>
        </p:nvSpPr>
        <p:spPr>
          <a:xfrm>
            <a:off x="5926400" y="2881900"/>
            <a:ext cx="9372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MLB</a:t>
            </a:r>
            <a:endParaRPr b="1"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41"/>
          <p:cNvSpPr txBox="1"/>
          <p:nvPr/>
        </p:nvSpPr>
        <p:spPr>
          <a:xfrm>
            <a:off x="5926400" y="3749488"/>
            <a:ext cx="9372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NFL</a:t>
            </a:r>
            <a:endParaRPr b="1"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311700" y="357850"/>
            <a:ext cx="84249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Forecasting Model: In-Sample Fit</a:t>
            </a:r>
            <a:endParaRPr sz="3000"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5" y="1583175"/>
            <a:ext cx="2921125" cy="19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5275" y="1583175"/>
            <a:ext cx="3053475" cy="19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0525" y="1559475"/>
            <a:ext cx="3053475" cy="19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2"/>
          <p:cNvSpPr txBox="1"/>
          <p:nvPr/>
        </p:nvSpPr>
        <p:spPr>
          <a:xfrm>
            <a:off x="1058138" y="1233338"/>
            <a:ext cx="9372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NBA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4103388" y="1233350"/>
            <a:ext cx="9372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MLB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42"/>
          <p:cNvSpPr txBox="1"/>
          <p:nvPr/>
        </p:nvSpPr>
        <p:spPr>
          <a:xfrm>
            <a:off x="7148650" y="1233350"/>
            <a:ext cx="9372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NFL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42"/>
          <p:cNvSpPr txBox="1"/>
          <p:nvPr/>
        </p:nvSpPr>
        <p:spPr>
          <a:xfrm>
            <a:off x="600600" y="3713375"/>
            <a:ext cx="19293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RMSE:</a:t>
            </a:r>
            <a:r>
              <a:rPr b="1" lang="en" sz="1000"/>
              <a:t> 0.1816</a:t>
            </a:r>
            <a:endParaRPr b="1" sz="1000"/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42"/>
          <p:cNvSpPr txBox="1"/>
          <p:nvPr/>
        </p:nvSpPr>
        <p:spPr>
          <a:xfrm>
            <a:off x="3626600" y="3713375"/>
            <a:ext cx="19293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RMSE: </a:t>
            </a:r>
            <a:r>
              <a:rPr b="1" lang="en" sz="1000"/>
              <a:t>0.1901</a:t>
            </a:r>
            <a:endParaRPr b="1" sz="1000"/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42"/>
          <p:cNvSpPr txBox="1"/>
          <p:nvPr/>
        </p:nvSpPr>
        <p:spPr>
          <a:xfrm>
            <a:off x="6652588" y="3713375"/>
            <a:ext cx="19293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RMSE: 0.1324</a:t>
            </a:r>
            <a:endParaRPr b="1" sz="1000"/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>
            <a:off x="311700" y="357850"/>
            <a:ext cx="84249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Forecasting Model: Out-of-Sample Fit</a:t>
            </a:r>
            <a:endParaRPr sz="3000"/>
          </a:p>
        </p:txBody>
      </p:sp>
      <p:sp>
        <p:nvSpPr>
          <p:cNvPr id="289" name="Google Shape;289;p43"/>
          <p:cNvSpPr txBox="1"/>
          <p:nvPr/>
        </p:nvSpPr>
        <p:spPr>
          <a:xfrm>
            <a:off x="311700" y="923500"/>
            <a:ext cx="14589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NBA: </a:t>
            </a:r>
            <a:endParaRPr b="1"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25" y="1428375"/>
            <a:ext cx="4478951" cy="27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3"/>
          <p:cNvSpPr txBox="1"/>
          <p:nvPr/>
        </p:nvSpPr>
        <p:spPr>
          <a:xfrm>
            <a:off x="4987225" y="1299725"/>
            <a:ext cx="3600600" cy="30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Montserrat"/>
              <a:buChar char="●"/>
            </a:pPr>
            <a:r>
              <a:rPr b="1" lang="en" sz="1500"/>
              <a:t>Test </a:t>
            </a:r>
            <a:r>
              <a:rPr b="1" lang="en" sz="1500"/>
              <a:t>RMSE: 0.3412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Moving Average:</a:t>
            </a:r>
            <a:endParaRPr b="1" sz="1500"/>
          </a:p>
        </p:txBody>
      </p:sp>
      <p:pic>
        <p:nvPicPr>
          <p:cNvPr id="292" name="Google Shape;29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225" y="2427325"/>
            <a:ext cx="3600600" cy="1541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311700" y="357850"/>
            <a:ext cx="84249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Forecasting Model: Out-of-Sample Fit</a:t>
            </a:r>
            <a:endParaRPr sz="3000"/>
          </a:p>
        </p:txBody>
      </p:sp>
      <p:sp>
        <p:nvSpPr>
          <p:cNvPr id="298" name="Google Shape;298;p44"/>
          <p:cNvSpPr txBox="1"/>
          <p:nvPr/>
        </p:nvSpPr>
        <p:spPr>
          <a:xfrm>
            <a:off x="311700" y="923500"/>
            <a:ext cx="14589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MLB</a:t>
            </a: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44"/>
          <p:cNvSpPr txBox="1"/>
          <p:nvPr/>
        </p:nvSpPr>
        <p:spPr>
          <a:xfrm>
            <a:off x="4987225" y="1299725"/>
            <a:ext cx="3600600" cy="30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Montserrat"/>
              <a:buChar char="●"/>
            </a:pPr>
            <a:r>
              <a:rPr b="1" lang="en" sz="1500"/>
              <a:t>Test RMSE: 0.4499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Moving Average:</a:t>
            </a:r>
            <a:endParaRPr b="1" sz="1500"/>
          </a:p>
        </p:txBody>
      </p:sp>
      <p:pic>
        <p:nvPicPr>
          <p:cNvPr id="300" name="Google Shape;3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80950"/>
            <a:ext cx="4607326" cy="28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800" y="2403600"/>
            <a:ext cx="3644623" cy="15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311700" y="357850"/>
            <a:ext cx="84249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Forecasting Model: Out-of-Sample Fit</a:t>
            </a:r>
            <a:endParaRPr sz="3000"/>
          </a:p>
        </p:txBody>
      </p:sp>
      <p:sp>
        <p:nvSpPr>
          <p:cNvPr id="307" name="Google Shape;307;p45"/>
          <p:cNvSpPr txBox="1"/>
          <p:nvPr/>
        </p:nvSpPr>
        <p:spPr>
          <a:xfrm>
            <a:off x="311700" y="923500"/>
            <a:ext cx="14589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NFL</a:t>
            </a: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45"/>
          <p:cNvSpPr txBox="1"/>
          <p:nvPr/>
        </p:nvSpPr>
        <p:spPr>
          <a:xfrm>
            <a:off x="4987225" y="1685500"/>
            <a:ext cx="3600600" cy="30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Montserrat"/>
              <a:buChar char="●"/>
            </a:pPr>
            <a:r>
              <a:rPr b="1" lang="en" sz="1500"/>
              <a:t>Test RMSE: 0.3109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Moving average less affected by the Pandemic, so better RMSE score. </a:t>
            </a:r>
            <a:endParaRPr b="1" sz="1500"/>
          </a:p>
        </p:txBody>
      </p:sp>
      <p:pic>
        <p:nvPicPr>
          <p:cNvPr id="309" name="Google Shape;3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0212"/>
            <a:ext cx="4482867" cy="277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type="title"/>
          </p:nvPr>
        </p:nvSpPr>
        <p:spPr>
          <a:xfrm>
            <a:off x="155850" y="445025"/>
            <a:ext cx="41820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I</a:t>
            </a:r>
            <a:r>
              <a:rPr lang="en" sz="3200"/>
              <a:t>mprovement：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#1 Data adjustment</a:t>
            </a:r>
            <a:r>
              <a:rPr lang="en" sz="3200"/>
              <a:t> </a:t>
            </a:r>
            <a:endParaRPr sz="3200"/>
          </a:p>
        </p:txBody>
      </p:sp>
      <p:sp>
        <p:nvSpPr>
          <p:cNvPr id="315" name="Google Shape;315;p46"/>
          <p:cNvSpPr txBox="1"/>
          <p:nvPr>
            <p:ph idx="1" type="body"/>
          </p:nvPr>
        </p:nvSpPr>
        <p:spPr>
          <a:xfrm>
            <a:off x="0" y="2032925"/>
            <a:ext cx="4493700" cy="17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</a:rPr>
              <a:t>Now we try to replace the data from 2020 to 2021 with the average value of corresponding dates of 2018 and 2019.  </a:t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>
                <a:solidFill>
                  <a:srgbClr val="212121"/>
                </a:solidFill>
                <a:highlight>
                  <a:srgbClr val="FFFFFF"/>
                </a:highlight>
              </a:rPr>
              <a:t>For example: 2020-05-01 = [(2018-05-01) + (</a:t>
            </a:r>
            <a:r>
              <a:rPr i="1" lang="en">
                <a:solidFill>
                  <a:srgbClr val="212121"/>
                </a:solidFill>
                <a:highlight>
                  <a:schemeClr val="lt1"/>
                </a:highlight>
              </a:rPr>
              <a:t>2019-05-01</a:t>
            </a:r>
            <a:r>
              <a:rPr i="1" lang="en">
                <a:solidFill>
                  <a:srgbClr val="212121"/>
                </a:solidFill>
                <a:highlight>
                  <a:srgbClr val="FFFFFF"/>
                </a:highlight>
              </a:rPr>
              <a:t>)] / 2</a:t>
            </a:r>
            <a:endParaRPr sz="1000"/>
          </a:p>
        </p:txBody>
      </p:sp>
      <p:cxnSp>
        <p:nvCxnSpPr>
          <p:cNvPr id="316" name="Google Shape;316;p46"/>
          <p:cNvCxnSpPr/>
          <p:nvPr/>
        </p:nvCxnSpPr>
        <p:spPr>
          <a:xfrm>
            <a:off x="407179" y="1970750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46"/>
          <p:cNvCxnSpPr/>
          <p:nvPr/>
        </p:nvCxnSpPr>
        <p:spPr>
          <a:xfrm>
            <a:off x="4572004" y="0"/>
            <a:ext cx="0" cy="518820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8" name="Google Shape;3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300" y="925425"/>
            <a:ext cx="4304100" cy="28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type="title"/>
          </p:nvPr>
        </p:nvSpPr>
        <p:spPr>
          <a:xfrm>
            <a:off x="133675" y="227500"/>
            <a:ext cx="5361000" cy="7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Improvement: Further Analysis on Fitting Trend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Original NBA Data </a:t>
            </a:r>
            <a:endParaRPr b="1"/>
          </a:p>
        </p:txBody>
      </p:sp>
      <p:sp>
        <p:nvSpPr>
          <p:cNvPr id="324" name="Google Shape;324;p47"/>
          <p:cNvSpPr txBox="1"/>
          <p:nvPr>
            <p:ph type="title"/>
          </p:nvPr>
        </p:nvSpPr>
        <p:spPr>
          <a:xfrm>
            <a:off x="5798150" y="361900"/>
            <a:ext cx="2300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After Adjustment </a:t>
            </a:r>
            <a:endParaRPr b="1"/>
          </a:p>
        </p:txBody>
      </p:sp>
      <p:pic>
        <p:nvPicPr>
          <p:cNvPr id="325" name="Google Shape;3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975" y="1162050"/>
            <a:ext cx="4598600" cy="28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62050"/>
            <a:ext cx="4358975" cy="291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 txBox="1"/>
          <p:nvPr/>
        </p:nvSpPr>
        <p:spPr>
          <a:xfrm>
            <a:off x="4844025" y="4115725"/>
            <a:ext cx="36285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NBA RMSE after adjusting data is:  </a:t>
            </a:r>
            <a:r>
              <a:rPr b="1" lang="en" sz="1000"/>
              <a:t>0.2865</a:t>
            </a:r>
            <a:endParaRPr b="1" sz="1000"/>
          </a:p>
          <a:p>
            <a:pPr indent="0" lvl="0" marL="50800" marR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496475" y="4139875"/>
            <a:ext cx="3366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NBA RMSE of Original data is: </a:t>
            </a:r>
            <a:r>
              <a:rPr b="1" lang="en" sz="1000"/>
              <a:t> 0.3412</a:t>
            </a:r>
            <a:endParaRPr b="1" sz="1000"/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47"/>
          <p:cNvSpPr txBox="1"/>
          <p:nvPr/>
        </p:nvSpPr>
        <p:spPr>
          <a:xfrm>
            <a:off x="3391400" y="4460425"/>
            <a:ext cx="2005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16% Decrease</a:t>
            </a:r>
            <a:endParaRPr b="1"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/>
          <p:nvPr>
            <p:ph type="title"/>
          </p:nvPr>
        </p:nvSpPr>
        <p:spPr>
          <a:xfrm>
            <a:off x="143575" y="187920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Original </a:t>
            </a:r>
            <a:r>
              <a:rPr b="1" lang="en"/>
              <a:t>MLB</a:t>
            </a:r>
            <a:r>
              <a:rPr b="1" lang="en"/>
              <a:t> Data </a:t>
            </a:r>
            <a:endParaRPr b="1"/>
          </a:p>
        </p:txBody>
      </p:sp>
      <p:sp>
        <p:nvSpPr>
          <p:cNvPr id="335" name="Google Shape;335;p48"/>
          <p:cNvSpPr txBox="1"/>
          <p:nvPr>
            <p:ph type="title"/>
          </p:nvPr>
        </p:nvSpPr>
        <p:spPr>
          <a:xfrm>
            <a:off x="5988650" y="187925"/>
            <a:ext cx="2300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After Adjustment </a:t>
            </a:r>
            <a:endParaRPr b="1"/>
          </a:p>
        </p:txBody>
      </p:sp>
      <p:pic>
        <p:nvPicPr>
          <p:cNvPr id="336" name="Google Shape;3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750" y="1004825"/>
            <a:ext cx="4666251" cy="291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04825"/>
            <a:ext cx="4491300" cy="297856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8"/>
          <p:cNvSpPr txBox="1"/>
          <p:nvPr/>
        </p:nvSpPr>
        <p:spPr>
          <a:xfrm>
            <a:off x="670225" y="4062200"/>
            <a:ext cx="3438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MLB RMSE of Original data is:  </a:t>
            </a:r>
            <a:r>
              <a:rPr b="1" lang="en" sz="1000"/>
              <a:t>0.4499</a:t>
            </a:r>
            <a:endParaRPr b="1" sz="1000"/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48"/>
          <p:cNvSpPr txBox="1"/>
          <p:nvPr/>
        </p:nvSpPr>
        <p:spPr>
          <a:xfrm>
            <a:off x="4810625" y="4062200"/>
            <a:ext cx="4000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highlight>
                  <a:srgbClr val="FFFFFF"/>
                </a:highlight>
              </a:rPr>
              <a:t>MLB RMSE after adjusting data is:  </a:t>
            </a:r>
            <a:r>
              <a:rPr b="1" lang="en" sz="1000">
                <a:solidFill>
                  <a:schemeClr val="dk2"/>
                </a:solidFill>
                <a:highlight>
                  <a:srgbClr val="FFFFFF"/>
                </a:highlight>
              </a:rPr>
              <a:t>0.1793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340" name="Google Shape;340;p48"/>
          <p:cNvSpPr txBox="1"/>
          <p:nvPr/>
        </p:nvSpPr>
        <p:spPr>
          <a:xfrm>
            <a:off x="3569400" y="4379600"/>
            <a:ext cx="2005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60.15</a:t>
            </a:r>
            <a:r>
              <a:rPr b="1"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% Decrease</a:t>
            </a:r>
            <a:endParaRPr b="1"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type="title"/>
          </p:nvPr>
        </p:nvSpPr>
        <p:spPr>
          <a:xfrm>
            <a:off x="133675" y="22749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Original NFL Data </a:t>
            </a:r>
            <a:endParaRPr b="1"/>
          </a:p>
        </p:txBody>
      </p:sp>
      <p:sp>
        <p:nvSpPr>
          <p:cNvPr id="346" name="Google Shape;346;p49"/>
          <p:cNvSpPr txBox="1"/>
          <p:nvPr>
            <p:ph type="title"/>
          </p:nvPr>
        </p:nvSpPr>
        <p:spPr>
          <a:xfrm>
            <a:off x="5988650" y="187925"/>
            <a:ext cx="2300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After Adjustment </a:t>
            </a:r>
            <a:endParaRPr b="1"/>
          </a:p>
        </p:txBody>
      </p:sp>
      <p:pic>
        <p:nvPicPr>
          <p:cNvPr id="347" name="Google Shape;347;p49"/>
          <p:cNvPicPr preferRelativeResize="0"/>
          <p:nvPr/>
        </p:nvPicPr>
        <p:blipFill rotWithShape="1">
          <a:blip r:embed="rId3">
            <a:alphaModFix/>
          </a:blip>
          <a:srcRect b="0" l="0" r="0" t="2505"/>
          <a:stretch/>
        </p:blipFill>
        <p:spPr>
          <a:xfrm>
            <a:off x="4507450" y="1096850"/>
            <a:ext cx="4636549" cy="29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96850"/>
            <a:ext cx="4438507" cy="293887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9"/>
          <p:cNvSpPr txBox="1"/>
          <p:nvPr/>
        </p:nvSpPr>
        <p:spPr>
          <a:xfrm>
            <a:off x="4836125" y="4198250"/>
            <a:ext cx="39792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NFL RMSE after adjusting data is:  </a:t>
            </a:r>
            <a:r>
              <a:rPr b="1" lang="en" sz="1000"/>
              <a:t>0.2473</a:t>
            </a:r>
            <a:endParaRPr b="1" sz="1000"/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38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marR="381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49"/>
          <p:cNvSpPr txBox="1"/>
          <p:nvPr/>
        </p:nvSpPr>
        <p:spPr>
          <a:xfrm>
            <a:off x="460825" y="4221050"/>
            <a:ext cx="3837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NFL RMSE of Original data is:  </a:t>
            </a:r>
            <a:r>
              <a:rPr b="1" lang="en" sz="1000"/>
              <a:t>0.3109</a:t>
            </a:r>
            <a:endParaRPr b="1" sz="1000"/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</p:txBody>
      </p:sp>
      <p:sp>
        <p:nvSpPr>
          <p:cNvPr id="351" name="Google Shape;351;p49"/>
          <p:cNvSpPr txBox="1"/>
          <p:nvPr/>
        </p:nvSpPr>
        <p:spPr>
          <a:xfrm>
            <a:off x="3569400" y="4502150"/>
            <a:ext cx="2005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20.46</a:t>
            </a:r>
            <a:r>
              <a:rPr b="1"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% Decrease</a:t>
            </a:r>
            <a:endParaRPr b="1"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1376250" y="1766925"/>
            <a:ext cx="4414800" cy="26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Sports League Overview</a:t>
            </a:r>
            <a:r>
              <a:rPr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Examines NBA's global appeal, NFL's cultural significance, and MLB's historical depth.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Forecasting Popularity</a:t>
            </a:r>
            <a:r>
              <a:rPr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Uses Google Trends and statistical models to predict seasonal trends in sports popularity.</a:t>
            </a:r>
            <a:endParaRPr b="1" sz="1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" name="Google Shape;136;p23"/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693" y="1"/>
            <a:ext cx="2582307" cy="20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250" y="2076177"/>
            <a:ext cx="2419750" cy="24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0"/>
          <p:cNvSpPr txBox="1"/>
          <p:nvPr>
            <p:ph type="title"/>
          </p:nvPr>
        </p:nvSpPr>
        <p:spPr>
          <a:xfrm>
            <a:off x="67575" y="463175"/>
            <a:ext cx="96702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I</a:t>
            </a:r>
            <a:r>
              <a:rPr lang="en" sz="3200"/>
              <a:t>mprovement：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#2 Holt-Winters Multiplicative Model</a:t>
            </a:r>
            <a:endParaRPr sz="550">
              <a:solidFill>
                <a:srgbClr val="0000FF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 </a:t>
            </a:r>
            <a:endParaRPr sz="3200"/>
          </a:p>
        </p:txBody>
      </p:sp>
      <p:sp>
        <p:nvSpPr>
          <p:cNvPr id="357" name="Google Shape;357;p50"/>
          <p:cNvSpPr txBox="1"/>
          <p:nvPr>
            <p:ph idx="1" type="body"/>
          </p:nvPr>
        </p:nvSpPr>
        <p:spPr>
          <a:xfrm>
            <a:off x="108850" y="1762125"/>
            <a:ext cx="8431500" cy="24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Holt-Winters Multiplicative Model is a type of</a:t>
            </a:r>
            <a:r>
              <a:rPr lang="en" sz="1200">
                <a:solidFill>
                  <a:schemeClr val="accent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exponential smoothing model 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is particularly effective for time series data with </a:t>
            </a:r>
            <a:r>
              <a:rPr lang="en" sz="1200">
                <a:solidFill>
                  <a:schemeClr val="accent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seasonal variations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that change proportionally over time. 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model is suitable for forecasting when data exhibits both trend and seasonal components.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358" name="Google Shape;358;p50"/>
          <p:cNvCxnSpPr/>
          <p:nvPr/>
        </p:nvCxnSpPr>
        <p:spPr>
          <a:xfrm>
            <a:off x="407179" y="1970750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9" name="Google Shape;3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00" y="3780300"/>
            <a:ext cx="3887700" cy="5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/>
          <p:nvPr>
            <p:ph type="title"/>
          </p:nvPr>
        </p:nvSpPr>
        <p:spPr>
          <a:xfrm>
            <a:off x="133675" y="227500"/>
            <a:ext cx="5361000" cy="7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Improvement: Further Analysis on Fitting Trend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</a:t>
            </a:r>
            <a:r>
              <a:rPr b="1" lang="en" sz="1500"/>
              <a:t>           </a:t>
            </a:r>
            <a:r>
              <a:rPr b="1" lang="en"/>
              <a:t>Best Model Fit</a:t>
            </a:r>
            <a:endParaRPr b="1"/>
          </a:p>
        </p:txBody>
      </p:sp>
      <p:sp>
        <p:nvSpPr>
          <p:cNvPr id="365" name="Google Shape;365;p51"/>
          <p:cNvSpPr txBox="1"/>
          <p:nvPr>
            <p:ph type="title"/>
          </p:nvPr>
        </p:nvSpPr>
        <p:spPr>
          <a:xfrm>
            <a:off x="5816300" y="361900"/>
            <a:ext cx="2300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After Adjustment </a:t>
            </a:r>
            <a:endParaRPr b="1"/>
          </a:p>
        </p:txBody>
      </p:sp>
      <p:pic>
        <p:nvPicPr>
          <p:cNvPr id="366" name="Google Shape;3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375" y="1119400"/>
            <a:ext cx="4480224" cy="286387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1"/>
          <p:cNvSpPr txBox="1"/>
          <p:nvPr/>
        </p:nvSpPr>
        <p:spPr>
          <a:xfrm>
            <a:off x="4814675" y="4091875"/>
            <a:ext cx="38736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NBA RMSE using HWMM is:  </a:t>
            </a:r>
            <a:r>
              <a:rPr b="1" lang="en" sz="1000"/>
              <a:t>0.4235</a:t>
            </a:r>
            <a:endParaRPr b="1" sz="1000"/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</a:endParaRPr>
          </a:p>
        </p:txBody>
      </p:sp>
      <p:sp>
        <p:nvSpPr>
          <p:cNvPr id="368" name="Google Shape;368;p51"/>
          <p:cNvSpPr txBox="1"/>
          <p:nvPr/>
        </p:nvSpPr>
        <p:spPr>
          <a:xfrm>
            <a:off x="298938" y="4123675"/>
            <a:ext cx="3801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NBA RMSE after adjusting data is:  </a:t>
            </a:r>
            <a:r>
              <a:rPr b="1" lang="en" sz="1000"/>
              <a:t>0.2865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</a:endParaRPr>
          </a:p>
        </p:txBody>
      </p:sp>
      <p:pic>
        <p:nvPicPr>
          <p:cNvPr id="369" name="Google Shape;36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144773"/>
            <a:ext cx="4480225" cy="280113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1"/>
          <p:cNvSpPr txBox="1"/>
          <p:nvPr/>
        </p:nvSpPr>
        <p:spPr>
          <a:xfrm>
            <a:off x="3687475" y="4607525"/>
            <a:ext cx="24489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47.82% increase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/>
          <p:nvPr>
            <p:ph type="title"/>
          </p:nvPr>
        </p:nvSpPr>
        <p:spPr>
          <a:xfrm>
            <a:off x="235375" y="26049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                       </a:t>
            </a:r>
            <a:r>
              <a:rPr b="1" lang="en">
                <a:solidFill>
                  <a:schemeClr val="dk2"/>
                </a:solidFill>
              </a:rPr>
              <a:t>Best Model Fit</a:t>
            </a:r>
            <a:endParaRPr b="1"/>
          </a:p>
        </p:txBody>
      </p:sp>
      <p:sp>
        <p:nvSpPr>
          <p:cNvPr id="376" name="Google Shape;376;p52"/>
          <p:cNvSpPr txBox="1"/>
          <p:nvPr>
            <p:ph type="title"/>
          </p:nvPr>
        </p:nvSpPr>
        <p:spPr>
          <a:xfrm>
            <a:off x="5912400" y="260500"/>
            <a:ext cx="2300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After Adjustment </a:t>
            </a:r>
            <a:endParaRPr b="1"/>
          </a:p>
        </p:txBody>
      </p:sp>
      <p:pic>
        <p:nvPicPr>
          <p:cNvPr id="377" name="Google Shape;3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500" y="1167000"/>
            <a:ext cx="4295101" cy="28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2"/>
          <p:cNvSpPr txBox="1"/>
          <p:nvPr/>
        </p:nvSpPr>
        <p:spPr>
          <a:xfrm>
            <a:off x="5064750" y="4112375"/>
            <a:ext cx="35166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MLB RMSE using HWMM is:  </a:t>
            </a:r>
            <a:r>
              <a:rPr b="1" lang="en" sz="1000"/>
              <a:t>0.1945</a:t>
            </a:r>
            <a:endParaRPr b="1" sz="1000"/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52"/>
          <p:cNvSpPr txBox="1"/>
          <p:nvPr/>
        </p:nvSpPr>
        <p:spPr>
          <a:xfrm>
            <a:off x="235375" y="4148675"/>
            <a:ext cx="4145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highlight>
                  <a:srgbClr val="FFFFFF"/>
                </a:highlight>
              </a:rPr>
              <a:t>MLB RMSE after adjusting data is:  </a:t>
            </a:r>
            <a:r>
              <a:rPr b="1" lang="en" sz="1000">
                <a:solidFill>
                  <a:schemeClr val="dk2"/>
                </a:solidFill>
                <a:highlight>
                  <a:srgbClr val="FFFFFF"/>
                </a:highlight>
              </a:rPr>
              <a:t>0.1793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15250"/>
            <a:ext cx="4381074" cy="29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2"/>
          <p:cNvSpPr txBox="1"/>
          <p:nvPr/>
        </p:nvSpPr>
        <p:spPr>
          <a:xfrm>
            <a:off x="3913875" y="4592375"/>
            <a:ext cx="2213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8.42% increase</a:t>
            </a:r>
            <a:r>
              <a:rPr lang="en" sz="1200">
                <a:solidFill>
                  <a:srgbClr val="FF0000"/>
                </a:solidFill>
              </a:rPr>
              <a:t> 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/>
          <p:nvPr>
            <p:ph type="title"/>
          </p:nvPr>
        </p:nvSpPr>
        <p:spPr>
          <a:xfrm>
            <a:off x="133675" y="22749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                           </a:t>
            </a:r>
            <a:r>
              <a:rPr b="1" lang="en">
                <a:solidFill>
                  <a:schemeClr val="dk2"/>
                </a:solidFill>
              </a:rPr>
              <a:t>Best Model Fit</a:t>
            </a:r>
            <a:r>
              <a:rPr b="1" lang="en"/>
              <a:t>   </a:t>
            </a:r>
            <a:endParaRPr b="1"/>
          </a:p>
        </p:txBody>
      </p:sp>
      <p:sp>
        <p:nvSpPr>
          <p:cNvPr id="387" name="Google Shape;387;p53"/>
          <p:cNvSpPr txBox="1"/>
          <p:nvPr>
            <p:ph type="title"/>
          </p:nvPr>
        </p:nvSpPr>
        <p:spPr>
          <a:xfrm>
            <a:off x="5988650" y="187925"/>
            <a:ext cx="2300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After Adjustment </a:t>
            </a:r>
            <a:endParaRPr b="1"/>
          </a:p>
        </p:txBody>
      </p:sp>
      <p:pic>
        <p:nvPicPr>
          <p:cNvPr id="388" name="Google Shape;3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725" y="1112587"/>
            <a:ext cx="4376499" cy="29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 txBox="1"/>
          <p:nvPr/>
        </p:nvSpPr>
        <p:spPr>
          <a:xfrm>
            <a:off x="5056875" y="4132750"/>
            <a:ext cx="35742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NFL: RMSE using HWMM is:  </a:t>
            </a:r>
            <a:r>
              <a:rPr b="1" lang="en" sz="1000"/>
              <a:t>0.2851</a:t>
            </a:r>
            <a:endParaRPr b="1" sz="1000"/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3333"/>
              </a:solidFill>
            </a:endParaRPr>
          </a:p>
        </p:txBody>
      </p:sp>
      <p:sp>
        <p:nvSpPr>
          <p:cNvPr id="390" name="Google Shape;390;p53"/>
          <p:cNvSpPr txBox="1"/>
          <p:nvPr/>
        </p:nvSpPr>
        <p:spPr>
          <a:xfrm>
            <a:off x="262375" y="4141750"/>
            <a:ext cx="42339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NFL RMSE after adjusting data is: </a:t>
            </a:r>
            <a:r>
              <a:rPr b="1" lang="en" sz="1000"/>
              <a:t> 0.2473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1" name="Google Shape;391;p53"/>
          <p:cNvPicPr preferRelativeResize="0"/>
          <p:nvPr/>
        </p:nvPicPr>
        <p:blipFill rotWithShape="1">
          <a:blip r:embed="rId4">
            <a:alphaModFix/>
          </a:blip>
          <a:srcRect b="0" l="0" r="0" t="1293"/>
          <a:stretch/>
        </p:blipFill>
        <p:spPr>
          <a:xfrm>
            <a:off x="61050" y="1115875"/>
            <a:ext cx="4376499" cy="29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3"/>
          <p:cNvSpPr txBox="1"/>
          <p:nvPr/>
        </p:nvSpPr>
        <p:spPr>
          <a:xfrm>
            <a:off x="3920300" y="4688275"/>
            <a:ext cx="24312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15.29% increase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4"/>
          <p:cNvSpPr txBox="1"/>
          <p:nvPr>
            <p:ph type="title"/>
          </p:nvPr>
        </p:nvSpPr>
        <p:spPr>
          <a:xfrm>
            <a:off x="67575" y="463175"/>
            <a:ext cx="96702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I</a:t>
            </a:r>
            <a:r>
              <a:rPr lang="en" sz="3200"/>
              <a:t>mprovement：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#3 Seasonal ARIMA</a:t>
            </a:r>
            <a:endParaRPr sz="550">
              <a:solidFill>
                <a:srgbClr val="0000FF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 </a:t>
            </a:r>
            <a:endParaRPr sz="3200"/>
          </a:p>
        </p:txBody>
      </p:sp>
      <p:sp>
        <p:nvSpPr>
          <p:cNvPr id="398" name="Google Shape;398;p54"/>
          <p:cNvSpPr txBox="1"/>
          <p:nvPr>
            <p:ph idx="1" type="body"/>
          </p:nvPr>
        </p:nvSpPr>
        <p:spPr>
          <a:xfrm>
            <a:off x="67575" y="1863575"/>
            <a:ext cx="7778400" cy="14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Seasonal Autoregressive Integrated Moving Average (SARIMA) model is widely used </a:t>
            </a:r>
            <a:r>
              <a:rPr lang="en" sz="1200">
                <a:solidFill>
                  <a:schemeClr val="accent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data with  non-stationarity, trend, and seasonal patterns. </a:t>
            </a:r>
            <a:endParaRPr sz="1200">
              <a:solidFill>
                <a:schemeClr val="accent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extends the capabilities of the ARIMA (Autoregressive Integrated Moving Average) model </a:t>
            </a:r>
            <a:r>
              <a:rPr lang="en" sz="1200">
                <a:solidFill>
                  <a:schemeClr val="accent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handle the seasonality more explicitly.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9" name="Google Shape;399;p54"/>
          <p:cNvCxnSpPr/>
          <p:nvPr/>
        </p:nvCxnSpPr>
        <p:spPr>
          <a:xfrm>
            <a:off x="407179" y="1970750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0" name="Google Shape;4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51" y="3648100"/>
            <a:ext cx="7778399" cy="387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050" y="3283775"/>
            <a:ext cx="5200176" cy="42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050" y="4063824"/>
            <a:ext cx="5580139" cy="4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 txBox="1"/>
          <p:nvPr>
            <p:ph type="title"/>
          </p:nvPr>
        </p:nvSpPr>
        <p:spPr>
          <a:xfrm>
            <a:off x="133675" y="227500"/>
            <a:ext cx="5361000" cy="7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Improvement: Further Analysis on Fitting Trend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</a:t>
            </a:r>
            <a:r>
              <a:rPr b="1" lang="en" sz="1500"/>
              <a:t>         </a:t>
            </a:r>
            <a:r>
              <a:rPr b="1" lang="en"/>
              <a:t>  Best Model Fit</a:t>
            </a:r>
            <a:endParaRPr b="1"/>
          </a:p>
        </p:txBody>
      </p:sp>
      <p:sp>
        <p:nvSpPr>
          <p:cNvPr id="408" name="Google Shape;408;p55"/>
          <p:cNvSpPr txBox="1"/>
          <p:nvPr>
            <p:ph type="title"/>
          </p:nvPr>
        </p:nvSpPr>
        <p:spPr>
          <a:xfrm>
            <a:off x="5816300" y="361900"/>
            <a:ext cx="2300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After </a:t>
            </a:r>
            <a:r>
              <a:rPr b="1" lang="en"/>
              <a:t>Adjustment </a:t>
            </a:r>
            <a:endParaRPr b="1"/>
          </a:p>
        </p:txBody>
      </p:sp>
      <p:sp>
        <p:nvSpPr>
          <p:cNvPr id="409" name="Google Shape;409;p55"/>
          <p:cNvSpPr txBox="1"/>
          <p:nvPr/>
        </p:nvSpPr>
        <p:spPr>
          <a:xfrm>
            <a:off x="4780700" y="4112375"/>
            <a:ext cx="38736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NBA RMSE using SARI is:  </a:t>
            </a:r>
            <a:r>
              <a:rPr b="1" lang="en" sz="1000"/>
              <a:t>0.2636</a:t>
            </a:r>
            <a:endParaRPr b="1" sz="1000"/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</p:txBody>
      </p:sp>
      <p:sp>
        <p:nvSpPr>
          <p:cNvPr id="410" name="Google Shape;410;p55"/>
          <p:cNvSpPr txBox="1"/>
          <p:nvPr/>
        </p:nvSpPr>
        <p:spPr>
          <a:xfrm>
            <a:off x="380588" y="4123675"/>
            <a:ext cx="3801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NBA RMSE after adjusting data is:  </a:t>
            </a:r>
            <a:r>
              <a:rPr b="1" lang="en" sz="1000"/>
              <a:t>0.2865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</a:endParaRPr>
          </a:p>
        </p:txBody>
      </p:sp>
      <p:pic>
        <p:nvPicPr>
          <p:cNvPr id="411" name="Google Shape;41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75" y="1144773"/>
            <a:ext cx="4480225" cy="280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400" y="1074045"/>
            <a:ext cx="4480224" cy="286385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5"/>
          <p:cNvSpPr txBox="1"/>
          <p:nvPr/>
        </p:nvSpPr>
        <p:spPr>
          <a:xfrm>
            <a:off x="3720800" y="4613550"/>
            <a:ext cx="2095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7.99% decrease</a:t>
            </a:r>
            <a:endParaRPr b="1"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/>
          <p:nvPr>
            <p:ph type="title"/>
          </p:nvPr>
        </p:nvSpPr>
        <p:spPr>
          <a:xfrm>
            <a:off x="133675" y="22749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                           Best Model Fit</a:t>
            </a:r>
            <a:r>
              <a:rPr b="1" lang="en"/>
              <a:t>   </a:t>
            </a:r>
            <a:endParaRPr b="1"/>
          </a:p>
        </p:txBody>
      </p:sp>
      <p:sp>
        <p:nvSpPr>
          <p:cNvPr id="419" name="Google Shape;419;p56"/>
          <p:cNvSpPr txBox="1"/>
          <p:nvPr>
            <p:ph type="title"/>
          </p:nvPr>
        </p:nvSpPr>
        <p:spPr>
          <a:xfrm>
            <a:off x="5890550" y="227500"/>
            <a:ext cx="2300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After Adjustment </a:t>
            </a:r>
            <a:endParaRPr b="1"/>
          </a:p>
        </p:txBody>
      </p:sp>
      <p:sp>
        <p:nvSpPr>
          <p:cNvPr id="420" name="Google Shape;420;p56"/>
          <p:cNvSpPr txBox="1"/>
          <p:nvPr/>
        </p:nvSpPr>
        <p:spPr>
          <a:xfrm>
            <a:off x="5087550" y="4130525"/>
            <a:ext cx="35742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NFL RMSE using SARI is:  </a:t>
            </a:r>
            <a:r>
              <a:rPr b="1" lang="en" sz="1000"/>
              <a:t>0.2139</a:t>
            </a:r>
            <a:endParaRPr b="1" sz="1000"/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</p:txBody>
      </p:sp>
      <p:sp>
        <p:nvSpPr>
          <p:cNvPr id="421" name="Google Shape;421;p56"/>
          <p:cNvSpPr txBox="1"/>
          <p:nvPr/>
        </p:nvSpPr>
        <p:spPr>
          <a:xfrm>
            <a:off x="262375" y="4139525"/>
            <a:ext cx="42339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NFL RMSE after adjusting data is:  </a:t>
            </a:r>
            <a:r>
              <a:rPr b="1" lang="en" sz="1000"/>
              <a:t>0.2473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2" name="Google Shape;422;p56"/>
          <p:cNvPicPr preferRelativeResize="0"/>
          <p:nvPr/>
        </p:nvPicPr>
        <p:blipFill rotWithShape="1">
          <a:blip r:embed="rId3">
            <a:alphaModFix/>
          </a:blip>
          <a:srcRect b="0" l="0" r="0" t="2439"/>
          <a:stretch/>
        </p:blipFill>
        <p:spPr>
          <a:xfrm>
            <a:off x="61050" y="1137675"/>
            <a:ext cx="4347625" cy="28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700" y="1189050"/>
            <a:ext cx="4233900" cy="27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6"/>
          <p:cNvSpPr txBox="1"/>
          <p:nvPr/>
        </p:nvSpPr>
        <p:spPr>
          <a:xfrm>
            <a:off x="3650800" y="4656000"/>
            <a:ext cx="2113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</a:rPr>
              <a:t>13.51% decrease</a:t>
            </a:r>
            <a:endParaRPr b="1" sz="12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"/>
          <p:cNvSpPr txBox="1"/>
          <p:nvPr>
            <p:ph type="title"/>
          </p:nvPr>
        </p:nvSpPr>
        <p:spPr>
          <a:xfrm>
            <a:off x="193550" y="28599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                   </a:t>
            </a:r>
            <a:r>
              <a:rPr b="1" lang="en">
                <a:solidFill>
                  <a:schemeClr val="dk2"/>
                </a:solidFill>
              </a:rPr>
              <a:t>    Best Model Fit</a:t>
            </a:r>
            <a:endParaRPr b="1"/>
          </a:p>
        </p:txBody>
      </p:sp>
      <p:sp>
        <p:nvSpPr>
          <p:cNvPr id="430" name="Google Shape;430;p57"/>
          <p:cNvSpPr txBox="1"/>
          <p:nvPr>
            <p:ph type="title"/>
          </p:nvPr>
        </p:nvSpPr>
        <p:spPr>
          <a:xfrm>
            <a:off x="5710900" y="286000"/>
            <a:ext cx="2300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After Adjustment </a:t>
            </a:r>
            <a:endParaRPr b="1"/>
          </a:p>
        </p:txBody>
      </p:sp>
      <p:sp>
        <p:nvSpPr>
          <p:cNvPr id="431" name="Google Shape;431;p57"/>
          <p:cNvSpPr txBox="1"/>
          <p:nvPr/>
        </p:nvSpPr>
        <p:spPr>
          <a:xfrm>
            <a:off x="5102638" y="4112375"/>
            <a:ext cx="35166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MLB RMSE using SARI is:  </a:t>
            </a:r>
            <a:r>
              <a:rPr b="1" lang="en" sz="1000"/>
              <a:t>0.2039</a:t>
            </a:r>
            <a:endParaRPr b="1" sz="1000"/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57"/>
          <p:cNvSpPr txBox="1"/>
          <p:nvPr/>
        </p:nvSpPr>
        <p:spPr>
          <a:xfrm>
            <a:off x="139063" y="4112375"/>
            <a:ext cx="4145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highlight>
                  <a:srgbClr val="FFFFFF"/>
                </a:highlight>
              </a:rPr>
              <a:t>MLB RMSE after adjusting data is:  </a:t>
            </a:r>
            <a:r>
              <a:rPr b="1" lang="en" sz="1000">
                <a:solidFill>
                  <a:schemeClr val="dk2"/>
                </a:solidFill>
                <a:highlight>
                  <a:srgbClr val="FFFFFF"/>
                </a:highlight>
              </a:rPr>
              <a:t>0.1793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</a:endParaRPr>
          </a:p>
        </p:txBody>
      </p:sp>
      <p:pic>
        <p:nvPicPr>
          <p:cNvPr id="433" name="Google Shape;4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0350"/>
            <a:ext cx="4423825" cy="282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425" y="1235875"/>
            <a:ext cx="4295345" cy="27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7"/>
          <p:cNvSpPr txBox="1"/>
          <p:nvPr/>
        </p:nvSpPr>
        <p:spPr>
          <a:xfrm>
            <a:off x="3605425" y="4569900"/>
            <a:ext cx="2494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13.72% increase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8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</a:t>
            </a:r>
            <a:endParaRPr sz="3000"/>
          </a:p>
        </p:txBody>
      </p:sp>
      <p:sp>
        <p:nvSpPr>
          <p:cNvPr id="441" name="Google Shape;441;p58"/>
          <p:cNvSpPr txBox="1"/>
          <p:nvPr>
            <p:ph idx="1" type="subTitle"/>
          </p:nvPr>
        </p:nvSpPr>
        <p:spPr>
          <a:xfrm>
            <a:off x="280650" y="1187250"/>
            <a:ext cx="8785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 </a:t>
            </a:r>
            <a:r>
              <a:rPr b="1" lang="en"/>
              <a:t>Sports Popularity Data has clear trend and seasonality.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- Seasonality trend fits to the timing of major leagues.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- After data adjustment, and compared with The Holt-Winters Multiplicative Model, SARIMA performs the best based on RMSE scores.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9"/>
          <p:cNvSpPr txBox="1"/>
          <p:nvPr>
            <p:ph type="title"/>
          </p:nvPr>
        </p:nvSpPr>
        <p:spPr>
          <a:xfrm>
            <a:off x="1098300" y="953450"/>
            <a:ext cx="6947400" cy="30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Thank you !!!</a:t>
            </a:r>
            <a:endParaRPr sz="6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Data Visualization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750" y="1401050"/>
            <a:ext cx="7118799" cy="30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00" y="1199050"/>
            <a:ext cx="5680475" cy="360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875" y="1287661"/>
            <a:ext cx="2866724" cy="3352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</a:t>
            </a:r>
            <a:r>
              <a:rPr lang="en"/>
              <a:t> Data Visualization</a:t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51" y="1150325"/>
            <a:ext cx="7620074" cy="33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26400"/>
            <a:ext cx="80880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Test Split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332125"/>
            <a:ext cx="38235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df_train = df[</a:t>
            </a:r>
            <a:r>
              <a:rPr lang="en" sz="1700">
                <a:solidFill>
                  <a:srgbClr val="116644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1700">
                <a:solidFill>
                  <a:srgbClr val="116644"/>
                </a:solidFill>
                <a:latin typeface="Roboto"/>
                <a:ea typeface="Roboto"/>
                <a:cs typeface="Roboto"/>
                <a:sym typeface="Roboto"/>
              </a:rPr>
              <a:t>208</a:t>
            </a: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]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df_test = df[</a:t>
            </a:r>
            <a:r>
              <a:rPr lang="en" sz="1700">
                <a:solidFill>
                  <a:srgbClr val="116644"/>
                </a:solidFill>
                <a:latin typeface="Roboto"/>
                <a:ea typeface="Roboto"/>
                <a:cs typeface="Roboto"/>
                <a:sym typeface="Roboto"/>
              </a:rPr>
              <a:t>208</a:t>
            </a: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:]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First 17 years to be train set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Last 3 years to be test set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●"/>
            </a:pPr>
            <a:r>
              <a:rPr b="1"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Adjusted train</a:t>
            </a: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Use the previous 2 years data’s mean to cover the covid year data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197" y="1248525"/>
            <a:ext cx="4261125" cy="32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Stationary Check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1376250" y="1828800"/>
            <a:ext cx="7360200" cy="25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"/>
              <a:buChar char="●"/>
            </a:pPr>
            <a:r>
              <a:rPr lang="en" sz="2600">
                <a:latin typeface="Roboto"/>
                <a:ea typeface="Roboto"/>
                <a:cs typeface="Roboto"/>
                <a:sym typeface="Roboto"/>
              </a:rPr>
              <a:t>Decomposition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"/>
              <a:buChar char="●"/>
            </a:pPr>
            <a:r>
              <a:rPr lang="en" sz="2600">
                <a:latin typeface="Roboto"/>
                <a:ea typeface="Roboto"/>
                <a:cs typeface="Roboto"/>
                <a:sym typeface="Roboto"/>
              </a:rPr>
              <a:t>Exponential Smoothing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"/>
              <a:buChar char="●"/>
            </a:pPr>
            <a:r>
              <a:rPr lang="en" sz="2600">
                <a:latin typeface="Roboto"/>
                <a:ea typeface="Roboto"/>
                <a:cs typeface="Roboto"/>
                <a:sym typeface="Roboto"/>
              </a:rPr>
              <a:t>Differencing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8"/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376250" y="1828800"/>
            <a:ext cx="7360200" cy="25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Trend</a:t>
            </a:r>
            <a:r>
              <a:rPr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The overall direction or long-term increase or decrease in the data, illustrating how the series evolves over time.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Seasonal</a:t>
            </a:r>
            <a:r>
              <a:rPr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Regular variations that repeat over a specific period, such as daily, monthly, or quarterly, indicating predictable patterns.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Residual</a:t>
            </a:r>
            <a:r>
              <a:rPr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The random or unexplained variation left in the series after the trend, seasonal, and cyclical components are accounted for using additive decomposition. 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9"/>
          <p:cNvSpPr txBox="1"/>
          <p:nvPr/>
        </p:nvSpPr>
        <p:spPr>
          <a:xfrm>
            <a:off x="2730300" y="1202125"/>
            <a:ext cx="3683400" cy="547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Model:    Y</a:t>
            </a:r>
            <a:r>
              <a:rPr b="1" lang="en"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= T</a:t>
            </a:r>
            <a:r>
              <a:rPr b="1" lang="en"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× S</a:t>
            </a:r>
            <a:r>
              <a:rPr b="1" lang="en"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× </a:t>
            </a:r>
            <a:r>
              <a:rPr b="1" lang="en" sz="2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ε</a:t>
            </a:r>
            <a:r>
              <a:rPr b="1" lang="en"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3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